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65" r:id="rId5"/>
    <p:sldId id="259" r:id="rId6"/>
    <p:sldId id="262" r:id="rId7"/>
    <p:sldId id="263" r:id="rId8"/>
    <p:sldId id="260" r:id="rId9"/>
    <p:sldId id="261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20864C7D-656F-4856-9C2B-0C4CCB6B94EC}" type="datetimeFigureOut">
              <a:rPr lang="en-US" smtClean="0"/>
              <a:pPr/>
              <a:t>10/7/2009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F30C653-94A8-4DD5-B050-C8F5B380028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64C7D-656F-4856-9C2B-0C4CCB6B94EC}" type="datetimeFigureOut">
              <a:rPr lang="en-US" smtClean="0"/>
              <a:pPr/>
              <a:t>10/7/2009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0C653-94A8-4DD5-B050-C8F5B380028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20864C7D-656F-4856-9C2B-0C4CCB6B94EC}" type="datetimeFigureOut">
              <a:rPr lang="en-US" smtClean="0"/>
              <a:pPr/>
              <a:t>10/7/2009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CF30C653-94A8-4DD5-B050-C8F5B380028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64C7D-656F-4856-9C2B-0C4CCB6B94EC}" type="datetimeFigureOut">
              <a:rPr lang="en-US" smtClean="0"/>
              <a:pPr/>
              <a:t>10/7/2009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F30C653-94A8-4DD5-B050-C8F5B380028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64C7D-656F-4856-9C2B-0C4CCB6B94EC}" type="datetimeFigureOut">
              <a:rPr lang="en-US" smtClean="0"/>
              <a:pPr/>
              <a:t>10/7/2009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CF30C653-94A8-4DD5-B050-C8F5B380028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0864C7D-656F-4856-9C2B-0C4CCB6B94EC}" type="datetimeFigureOut">
              <a:rPr lang="en-US" smtClean="0"/>
              <a:pPr/>
              <a:t>10/7/2009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F30C653-94A8-4DD5-B050-C8F5B380028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0864C7D-656F-4856-9C2B-0C4CCB6B94EC}" type="datetimeFigureOut">
              <a:rPr lang="en-US" smtClean="0"/>
              <a:pPr/>
              <a:t>10/7/2009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F30C653-94A8-4DD5-B050-C8F5B380028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64C7D-656F-4856-9C2B-0C4CCB6B94EC}" type="datetimeFigureOut">
              <a:rPr lang="en-US" smtClean="0"/>
              <a:pPr/>
              <a:t>10/7/2009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F30C653-94A8-4DD5-B050-C8F5B380028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64C7D-656F-4856-9C2B-0C4CCB6B94EC}" type="datetimeFigureOut">
              <a:rPr lang="en-US" smtClean="0"/>
              <a:pPr/>
              <a:t>10/7/2009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F30C653-94A8-4DD5-B050-C8F5B380028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64C7D-656F-4856-9C2B-0C4CCB6B94EC}" type="datetimeFigureOut">
              <a:rPr lang="en-US" smtClean="0"/>
              <a:pPr/>
              <a:t>10/7/2009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F30C653-94A8-4DD5-B050-C8F5B380028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20864C7D-656F-4856-9C2B-0C4CCB6B94EC}" type="datetimeFigureOut">
              <a:rPr lang="en-US" smtClean="0"/>
              <a:pPr/>
              <a:t>10/7/2009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CF30C653-94A8-4DD5-B050-C8F5B380028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0864C7D-656F-4856-9C2B-0C4CCB6B94EC}" type="datetimeFigureOut">
              <a:rPr lang="en-US" smtClean="0"/>
              <a:pPr/>
              <a:t>10/7/2009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F30C653-94A8-4DD5-B050-C8F5B380028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3048000"/>
            <a:ext cx="6477000" cy="18288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Georgia" pitchFamily="18" charset="0"/>
              </a:rPr>
              <a:t>The Southern Colonies</a:t>
            </a:r>
            <a:endParaRPr lang="en-US" sz="4800" dirty="0">
              <a:solidFill>
                <a:schemeClr val="accent1">
                  <a:lumMod val="60000"/>
                  <a:lumOff val="40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4724400"/>
            <a:ext cx="6172200" cy="13716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Georgia" pitchFamily="18" charset="0"/>
              </a:rPr>
              <a:t>By: Kate, Carolyn, Annie, Paige, Grace, and </a:t>
            </a:r>
            <a:r>
              <a:rPr lang="en-US" sz="2400" dirty="0" err="1" smtClean="0">
                <a:latin typeface="Georgia" pitchFamily="18" charset="0"/>
              </a:rPr>
              <a:t>Annika</a:t>
            </a:r>
            <a:endParaRPr lang="en-US" sz="24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Georgia" pitchFamily="18" charset="0"/>
              </a:rPr>
              <a:t>Thanks for watching!</a:t>
            </a:r>
            <a:endParaRPr lang="en-US" sz="5400" dirty="0">
              <a:solidFill>
                <a:schemeClr val="accent1">
                  <a:lumMod val="60000"/>
                  <a:lumOff val="40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Georgia" pitchFamily="18" charset="0"/>
              </a:rPr>
              <a:t>The Colonies</a:t>
            </a:r>
            <a:endParaRPr lang="en-US" sz="3600" dirty="0">
              <a:latin typeface="Georgia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fontAlgn="t"/>
            <a:r>
              <a:rPr lang="en-US" sz="2000" b="1" dirty="0" smtClean="0">
                <a:latin typeface="Georgia" pitchFamily="18" charset="0"/>
              </a:rPr>
              <a:t>Virginia:</a:t>
            </a:r>
          </a:p>
          <a:p>
            <a:pPr fontAlgn="t">
              <a:buNone/>
            </a:pPr>
            <a:r>
              <a:rPr lang="en-US" sz="2000" b="1" dirty="0" smtClean="0">
                <a:latin typeface="Georgia" pitchFamily="18" charset="0"/>
              </a:rPr>
              <a:t>	- </a:t>
            </a:r>
            <a:r>
              <a:rPr lang="en-US" sz="2000" dirty="0" smtClean="0">
                <a:latin typeface="Georgia" pitchFamily="18" charset="0"/>
              </a:rPr>
              <a:t>Purpose: Gold!</a:t>
            </a:r>
          </a:p>
          <a:p>
            <a:pPr fontAlgn="t">
              <a:buNone/>
            </a:pPr>
            <a:r>
              <a:rPr lang="en-US" sz="2000" dirty="0" smtClean="0">
                <a:latin typeface="Georgia" pitchFamily="18" charset="0"/>
              </a:rPr>
              <a:t>	- Date: 1606</a:t>
            </a:r>
          </a:p>
          <a:p>
            <a:pPr fontAlgn="t">
              <a:buNone/>
            </a:pPr>
            <a:r>
              <a:rPr lang="en-US" sz="2000" dirty="0" smtClean="0">
                <a:latin typeface="Georgia" pitchFamily="18" charset="0"/>
              </a:rPr>
              <a:t>	- People: John Smith and </a:t>
            </a:r>
            <a:r>
              <a:rPr lang="en-US" sz="2000" dirty="0" err="1" smtClean="0">
                <a:latin typeface="Georgia" pitchFamily="18" charset="0"/>
              </a:rPr>
              <a:t>Pocohontas</a:t>
            </a:r>
            <a:endParaRPr lang="en-US" sz="2000" dirty="0" smtClean="0">
              <a:latin typeface="Georgia" pitchFamily="18" charset="0"/>
            </a:endParaRPr>
          </a:p>
          <a:p>
            <a:pPr fontAlgn="t"/>
            <a:endParaRPr lang="en-US" sz="2000" b="1" dirty="0" smtClean="0">
              <a:latin typeface="Georgia" pitchFamily="18" charset="0"/>
            </a:endParaRPr>
          </a:p>
          <a:p>
            <a:pPr fontAlgn="t"/>
            <a:r>
              <a:rPr lang="en-US" sz="2000" b="1" dirty="0" smtClean="0">
                <a:latin typeface="Georgia" pitchFamily="18" charset="0"/>
              </a:rPr>
              <a:t>Maryland:</a:t>
            </a:r>
          </a:p>
          <a:p>
            <a:pPr fontAlgn="t">
              <a:buNone/>
            </a:pPr>
            <a:r>
              <a:rPr lang="en-US" sz="2000" b="1" dirty="0" smtClean="0">
                <a:latin typeface="Georgia" pitchFamily="18" charset="0"/>
              </a:rPr>
              <a:t>	</a:t>
            </a:r>
            <a:r>
              <a:rPr lang="en-US" sz="2000" dirty="0" smtClean="0">
                <a:latin typeface="Georgia" pitchFamily="18" charset="0"/>
              </a:rPr>
              <a:t>- Purpose; Catholics could practice religion freely</a:t>
            </a:r>
          </a:p>
          <a:p>
            <a:pPr fontAlgn="t">
              <a:buNone/>
            </a:pPr>
            <a:r>
              <a:rPr lang="en-US" sz="2000" dirty="0" smtClean="0">
                <a:latin typeface="Georgia" pitchFamily="18" charset="0"/>
              </a:rPr>
              <a:t>	- Date: 1634</a:t>
            </a:r>
          </a:p>
          <a:p>
            <a:pPr fontAlgn="t">
              <a:buNone/>
            </a:pPr>
            <a:r>
              <a:rPr lang="en-US" sz="2000" dirty="0" smtClean="0">
                <a:latin typeface="Georgia" pitchFamily="18" charset="0"/>
              </a:rPr>
              <a:t>	- People: Sir George Calvert and Lord Baltimore</a:t>
            </a:r>
          </a:p>
          <a:p>
            <a:pPr fontAlgn="t">
              <a:buNone/>
            </a:pPr>
            <a:endParaRPr lang="en-US" sz="2000" b="1" dirty="0" smtClean="0">
              <a:latin typeface="Georgia" pitchFamily="18" charset="0"/>
            </a:endParaRPr>
          </a:p>
          <a:p>
            <a:pPr fontAlgn="t">
              <a:buNone/>
            </a:pPr>
            <a:r>
              <a:rPr lang="en-US" sz="2000" dirty="0" smtClean="0"/>
              <a:t>		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8000" b="1" dirty="0" smtClean="0">
                <a:latin typeface="Georgia" pitchFamily="18" charset="0"/>
              </a:rPr>
              <a:t>North Carolina:</a:t>
            </a:r>
          </a:p>
          <a:p>
            <a:pPr>
              <a:buNone/>
            </a:pPr>
            <a:r>
              <a:rPr lang="en-US" sz="8000" b="1" dirty="0" smtClean="0">
                <a:latin typeface="Georgia" pitchFamily="18" charset="0"/>
              </a:rPr>
              <a:t>	- </a:t>
            </a:r>
            <a:r>
              <a:rPr lang="en-US" sz="8000" dirty="0" smtClean="0">
                <a:latin typeface="Georgia" pitchFamily="18" charset="0"/>
              </a:rPr>
              <a:t>Purpose: Tobacco farmers (Money)</a:t>
            </a:r>
          </a:p>
          <a:p>
            <a:pPr>
              <a:buNone/>
            </a:pPr>
            <a:r>
              <a:rPr lang="en-US" sz="8000" dirty="0" smtClean="0">
                <a:latin typeface="Georgia" pitchFamily="18" charset="0"/>
              </a:rPr>
              <a:t>	- Date: 1663/1712</a:t>
            </a:r>
          </a:p>
          <a:p>
            <a:pPr>
              <a:buNone/>
            </a:pPr>
            <a:r>
              <a:rPr lang="en-US" sz="8000" dirty="0" smtClean="0">
                <a:latin typeface="Georgia" pitchFamily="18" charset="0"/>
              </a:rPr>
              <a:t>	- People: English Nobles</a:t>
            </a:r>
          </a:p>
          <a:p>
            <a:r>
              <a:rPr lang="en-US" sz="8000" b="1" dirty="0" smtClean="0">
                <a:latin typeface="Georgia" pitchFamily="18" charset="0"/>
              </a:rPr>
              <a:t>South Carolina:</a:t>
            </a:r>
          </a:p>
          <a:p>
            <a:pPr>
              <a:buNone/>
            </a:pPr>
            <a:r>
              <a:rPr lang="en-US" sz="8000" b="1" dirty="0" smtClean="0">
                <a:latin typeface="Georgia" pitchFamily="18" charset="0"/>
              </a:rPr>
              <a:t>	</a:t>
            </a:r>
            <a:r>
              <a:rPr lang="en-US" sz="8000" dirty="0" smtClean="0">
                <a:latin typeface="Georgia" pitchFamily="18" charset="0"/>
              </a:rPr>
              <a:t>- Purpose: Farming, Plantations, Growth of rice and indigo</a:t>
            </a:r>
          </a:p>
          <a:p>
            <a:pPr>
              <a:buNone/>
            </a:pPr>
            <a:r>
              <a:rPr lang="en-US" sz="8000" dirty="0" smtClean="0">
                <a:latin typeface="Georgia" pitchFamily="18" charset="0"/>
              </a:rPr>
              <a:t>	- Date: 1663/1719</a:t>
            </a:r>
          </a:p>
          <a:p>
            <a:pPr>
              <a:buNone/>
            </a:pPr>
            <a:r>
              <a:rPr lang="en-US" sz="8000" dirty="0" smtClean="0">
                <a:latin typeface="Georgia" pitchFamily="18" charset="0"/>
              </a:rPr>
              <a:t>	- People: English Nobles</a:t>
            </a:r>
          </a:p>
          <a:p>
            <a:r>
              <a:rPr lang="en-US" sz="8000" b="1" dirty="0" smtClean="0">
                <a:latin typeface="Georgia" pitchFamily="18" charset="0"/>
              </a:rPr>
              <a:t>Georgia:</a:t>
            </a:r>
          </a:p>
          <a:p>
            <a:pPr>
              <a:buNone/>
            </a:pPr>
            <a:r>
              <a:rPr lang="en-US" sz="8000" b="1" dirty="0" smtClean="0">
                <a:latin typeface="Georgia" pitchFamily="18" charset="0"/>
              </a:rPr>
              <a:t>	</a:t>
            </a:r>
            <a:r>
              <a:rPr lang="en-US" sz="8000" dirty="0" smtClean="0">
                <a:latin typeface="Georgia" pitchFamily="18" charset="0"/>
              </a:rPr>
              <a:t>- Purpose: Debtors could make a fresh start</a:t>
            </a:r>
          </a:p>
          <a:p>
            <a:pPr>
              <a:buNone/>
            </a:pPr>
            <a:r>
              <a:rPr lang="en-US" sz="8000" dirty="0" smtClean="0">
                <a:latin typeface="Georgia" pitchFamily="18" charset="0"/>
              </a:rPr>
              <a:t>	- Date: 1732</a:t>
            </a:r>
          </a:p>
          <a:p>
            <a:pPr>
              <a:buNone/>
            </a:pPr>
            <a:r>
              <a:rPr lang="en-US" sz="8000" dirty="0" smtClean="0">
                <a:latin typeface="Georgia" pitchFamily="18" charset="0"/>
              </a:rPr>
              <a:t>	- People: James Oglethorpe</a:t>
            </a:r>
          </a:p>
          <a:p>
            <a:pPr>
              <a:buNone/>
            </a:pPr>
            <a:endParaRPr lang="en-US" sz="36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5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build="p"/>
      <p:bldP spid="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Georgia" pitchFamily="18" charset="0"/>
              </a:rPr>
              <a:t>Unique Economy</a:t>
            </a:r>
            <a:endParaRPr lang="en-US" sz="3600" dirty="0">
              <a:latin typeface="Georgia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257800"/>
          </a:xfrm>
        </p:spPr>
        <p:txBody>
          <a:bodyPr>
            <a:noAutofit/>
          </a:bodyPr>
          <a:lstStyle/>
          <a:p>
            <a:pPr lvl="0" fontAlgn="ctr"/>
            <a:r>
              <a:rPr lang="en-US" sz="1800" dirty="0" smtClean="0">
                <a:latin typeface="Georgia" pitchFamily="18" charset="0"/>
              </a:rPr>
              <a:t>Warmer weather and longer growing season</a:t>
            </a:r>
          </a:p>
          <a:p>
            <a:pPr lvl="0" fontAlgn="ctr"/>
            <a:r>
              <a:rPr lang="en-US" sz="1800" dirty="0" smtClean="0">
                <a:latin typeface="Georgia" pitchFamily="18" charset="0"/>
              </a:rPr>
              <a:t>Tidewater region- Large plantations of tobacco and rice</a:t>
            </a:r>
          </a:p>
          <a:p>
            <a:pPr lvl="0" fontAlgn="ctr"/>
            <a:r>
              <a:rPr lang="en-US" sz="1800" dirty="0" smtClean="0">
                <a:latin typeface="Georgia" pitchFamily="18" charset="0"/>
              </a:rPr>
              <a:t>Virginia, Maryland, and some of NC- major tobacco growing areas</a:t>
            </a:r>
          </a:p>
          <a:p>
            <a:pPr lvl="0" fontAlgn="ctr"/>
            <a:r>
              <a:rPr lang="en-US" sz="1800" dirty="0" smtClean="0">
                <a:latin typeface="Georgia" pitchFamily="18" charset="0"/>
              </a:rPr>
              <a:t>SC +Georgia - rice &amp; indigo</a:t>
            </a:r>
          </a:p>
          <a:p>
            <a:pPr lvl="0" fontAlgn="ctr"/>
            <a:r>
              <a:rPr lang="en-US" sz="1800" dirty="0" smtClean="0">
                <a:latin typeface="Georgia" pitchFamily="18" charset="0"/>
              </a:rPr>
              <a:t>Profitable on large plantations </a:t>
            </a:r>
          </a:p>
          <a:p>
            <a:pPr lvl="0" fontAlgn="ctr"/>
            <a:r>
              <a:rPr lang="en-US" sz="1800" dirty="0" smtClean="0">
                <a:latin typeface="Georgia" pitchFamily="18" charset="0"/>
              </a:rPr>
              <a:t>Earlier settlers along rivers &amp;creeks because land washed by water = rich farmland</a:t>
            </a:r>
          </a:p>
          <a:p>
            <a:pPr lvl="0" fontAlgn="ctr"/>
            <a:r>
              <a:rPr lang="en-US" sz="1800" dirty="0" smtClean="0">
                <a:latin typeface="Georgia" pitchFamily="18" charset="0"/>
              </a:rPr>
              <a:t>Also settled on rivers- easy to move goods to market</a:t>
            </a:r>
          </a:p>
          <a:p>
            <a:pPr lvl="0" fontAlgn="ctr"/>
            <a:r>
              <a:rPr lang="en-US" sz="1800" dirty="0" smtClean="0">
                <a:latin typeface="Georgia" pitchFamily="18" charset="0"/>
              </a:rPr>
              <a:t>Women kept household running smoothly  </a:t>
            </a:r>
          </a:p>
          <a:p>
            <a:pPr lvl="0" fontAlgn="ctr"/>
            <a:r>
              <a:rPr lang="en-US" sz="1800" dirty="0" smtClean="0">
                <a:latin typeface="Georgia" pitchFamily="18" charset="0"/>
              </a:rPr>
              <a:t> Backcountry- hunters and farmers-</a:t>
            </a:r>
          </a:p>
          <a:p>
            <a:pPr lvl="0" fontAlgn="ctr"/>
            <a:r>
              <a:rPr lang="en-US" sz="1800" dirty="0" smtClean="0">
                <a:latin typeface="Georgia" pitchFamily="18" charset="0"/>
              </a:rPr>
              <a:t>Rich soil</a:t>
            </a:r>
          </a:p>
          <a:p>
            <a:pPr lvl="0" fontAlgn="ctr"/>
            <a:r>
              <a:rPr lang="en-US" sz="1800" dirty="0" smtClean="0">
                <a:latin typeface="Georgia" pitchFamily="18" charset="0"/>
              </a:rPr>
              <a:t>More democratic treat each as equals</a:t>
            </a:r>
          </a:p>
          <a:p>
            <a:pPr lvl="0" fontAlgn="ctr"/>
            <a:r>
              <a:rPr lang="en-US" sz="1800" dirty="0" smtClean="0">
                <a:latin typeface="Georgia" pitchFamily="18" charset="0"/>
              </a:rPr>
              <a:t>Smaller fields</a:t>
            </a:r>
          </a:p>
          <a:p>
            <a:pPr lvl="0" fontAlgn="ctr"/>
            <a:r>
              <a:rPr lang="en-US" sz="1800" dirty="0" smtClean="0">
                <a:latin typeface="Georgia" pitchFamily="18" charset="0"/>
              </a:rPr>
              <a:t>Self-sufficient provide everything they need make clothes, farming food ,hunt food etc.</a:t>
            </a:r>
          </a:p>
          <a:p>
            <a:pPr>
              <a:buNone/>
            </a:pP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2" dur="10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eorgia" pitchFamily="18" charset="0"/>
              </a:rPr>
              <a:t>Bacon’s Rebellion</a:t>
            </a:r>
            <a:endParaRPr lang="en-US" dirty="0"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5300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70000"/>
              </a:lnSpc>
            </a:pPr>
            <a:r>
              <a:rPr lang="en-US" sz="8000" dirty="0" smtClean="0">
                <a:latin typeface="Georgia" pitchFamily="18" charset="0"/>
              </a:rPr>
              <a:t>English settlers continued to arrive in Virginia</a:t>
            </a:r>
          </a:p>
          <a:p>
            <a:pPr>
              <a:lnSpc>
                <a:spcPct val="170000"/>
              </a:lnSpc>
            </a:pPr>
            <a:r>
              <a:rPr lang="en-US" sz="8000" dirty="0" smtClean="0">
                <a:latin typeface="Georgia" pitchFamily="18" charset="0"/>
              </a:rPr>
              <a:t>As more settlers arrived the farther they moved west into Native land</a:t>
            </a:r>
          </a:p>
          <a:p>
            <a:pPr>
              <a:lnSpc>
                <a:spcPct val="170000"/>
              </a:lnSpc>
            </a:pPr>
            <a:r>
              <a:rPr lang="en-US" sz="8000" dirty="0" smtClean="0">
                <a:latin typeface="Georgia" pitchFamily="18" charset="0"/>
              </a:rPr>
              <a:t>Conflicts over land led to fighting between Indians and settlers</a:t>
            </a:r>
          </a:p>
          <a:p>
            <a:pPr>
              <a:lnSpc>
                <a:spcPct val="170000"/>
              </a:lnSpc>
            </a:pPr>
            <a:r>
              <a:rPr lang="en-US" sz="8000" dirty="0" smtClean="0">
                <a:latin typeface="Georgia" pitchFamily="18" charset="0"/>
              </a:rPr>
              <a:t>The English called on governor to act against Natives but he refused</a:t>
            </a:r>
          </a:p>
          <a:p>
            <a:pPr>
              <a:lnSpc>
                <a:spcPct val="170000"/>
              </a:lnSpc>
            </a:pPr>
            <a:r>
              <a:rPr lang="en-US" sz="8000" dirty="0" smtClean="0">
                <a:latin typeface="Georgia" pitchFamily="18" charset="0"/>
              </a:rPr>
              <a:t>1676 – Nathaniel Bacon organized angry men and women</a:t>
            </a:r>
          </a:p>
          <a:p>
            <a:pPr>
              <a:lnSpc>
                <a:spcPct val="170000"/>
              </a:lnSpc>
            </a:pPr>
            <a:r>
              <a:rPr lang="en-US" sz="8000" dirty="0" smtClean="0">
                <a:latin typeface="Georgia" pitchFamily="18" charset="0"/>
              </a:rPr>
              <a:t>They raided Native villages and killed anyone they could get their hands on even if they were friendly to colonists or not</a:t>
            </a:r>
          </a:p>
          <a:p>
            <a:pPr>
              <a:lnSpc>
                <a:spcPct val="170000"/>
              </a:lnSpc>
            </a:pPr>
            <a:r>
              <a:rPr lang="en-US" sz="8000" dirty="0" smtClean="0">
                <a:latin typeface="Georgia" pitchFamily="18" charset="0"/>
              </a:rPr>
              <a:t>Then they went to Jamestown and burned the  capitol</a:t>
            </a:r>
          </a:p>
          <a:p>
            <a:pPr>
              <a:buNone/>
            </a:pPr>
            <a:endParaRPr lang="en-US" dirty="0" smtClean="0">
              <a:latin typeface="Georgia" pitchFamily="18" charset="0"/>
            </a:endParaRPr>
          </a:p>
          <a:p>
            <a:endParaRPr lang="en-US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Georgia" pitchFamily="18" charset="0"/>
              </a:rPr>
              <a:t>Slavery</a:t>
            </a:r>
            <a:endParaRPr lang="en-US" sz="3600" dirty="0"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257800"/>
          </a:xfrm>
        </p:spPr>
        <p:txBody>
          <a:bodyPr>
            <a:noAutofit/>
          </a:bodyPr>
          <a:lstStyle/>
          <a:p>
            <a:pPr lvl="0" fontAlgn="ctr"/>
            <a:r>
              <a:rPr lang="en-US" sz="2200" dirty="0" smtClean="0">
                <a:latin typeface="Georgia" pitchFamily="18" charset="0"/>
              </a:rPr>
              <a:t>In early years – Africans in English colonies included free people/servants/slaves</a:t>
            </a:r>
          </a:p>
          <a:p>
            <a:pPr lvl="0" fontAlgn="ctr"/>
            <a:r>
              <a:rPr lang="en-US" sz="2200" dirty="0" smtClean="0">
                <a:latin typeface="Georgia" pitchFamily="18" charset="0"/>
              </a:rPr>
              <a:t>First enslaved Africans arrived in Virginia in 1619</a:t>
            </a:r>
          </a:p>
          <a:p>
            <a:pPr lvl="0" fontAlgn="ctr"/>
            <a:r>
              <a:rPr lang="en-US" sz="2200" dirty="0" smtClean="0">
                <a:latin typeface="Georgia" pitchFamily="18" charset="0"/>
              </a:rPr>
              <a:t>By 1700 plantations in south relied on slave labor</a:t>
            </a:r>
          </a:p>
          <a:p>
            <a:pPr lvl="0" fontAlgn="ctr"/>
            <a:r>
              <a:rPr lang="en-US" sz="2200" dirty="0" smtClean="0">
                <a:latin typeface="Georgia" pitchFamily="18" charset="0"/>
              </a:rPr>
              <a:t>Slaves made up majority of population in SC and Georgia</a:t>
            </a:r>
          </a:p>
          <a:p>
            <a:pPr lvl="0" fontAlgn="ctr"/>
            <a:r>
              <a:rPr lang="en-US" sz="2200" dirty="0" smtClean="0">
                <a:latin typeface="Georgia" pitchFamily="18" charset="0"/>
              </a:rPr>
              <a:t>Slaves cleared land, worked crops, tended livestock</a:t>
            </a:r>
          </a:p>
          <a:p>
            <a:pPr lvl="0" fontAlgn="ctr"/>
            <a:r>
              <a:rPr lang="en-US" sz="2200" dirty="0" smtClean="0">
                <a:latin typeface="Georgia" pitchFamily="18" charset="0"/>
              </a:rPr>
              <a:t>In Africa + elsewhere slavery = part of economic/social system since ancient times</a:t>
            </a:r>
          </a:p>
          <a:p>
            <a:pPr lvl="0" fontAlgn="ctr"/>
            <a:r>
              <a:rPr lang="en-US" sz="2200" dirty="0" smtClean="0">
                <a:latin typeface="Georgia" pitchFamily="18" charset="0"/>
              </a:rPr>
              <a:t>Slaves were usually people captured in war</a:t>
            </a:r>
          </a:p>
          <a:p>
            <a:pPr lvl="0" fontAlgn="ctr"/>
            <a:r>
              <a:rPr lang="en-US" sz="2200" dirty="0" smtClean="0">
                <a:latin typeface="Georgia" pitchFamily="18" charset="0"/>
              </a:rPr>
              <a:t>They were part of community and treated as servants not property</a:t>
            </a:r>
          </a:p>
          <a:p>
            <a:pPr lvl="0" fontAlgn="ctr"/>
            <a:r>
              <a:rPr lang="en-US" sz="2200" dirty="0" smtClean="0">
                <a:latin typeface="Georgia" pitchFamily="18" charset="0"/>
              </a:rPr>
              <a:t>Traders transported/sold slaves as laborers</a:t>
            </a:r>
          </a:p>
          <a:p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Georgia" pitchFamily="18" charset="0"/>
              </a:rPr>
              <a:t>The Middle Passage and Resistance</a:t>
            </a:r>
            <a:endParaRPr lang="en-US" sz="3600" dirty="0"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53400" cy="5257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800" u="sng" dirty="0" smtClean="0">
                <a:latin typeface="Georgia" pitchFamily="18" charset="0"/>
              </a:rPr>
              <a:t>The Middle Passage:</a:t>
            </a:r>
            <a:endParaRPr lang="en-US" sz="1800" dirty="0" smtClean="0">
              <a:latin typeface="Georgia" pitchFamily="18" charset="0"/>
            </a:endParaRPr>
          </a:p>
          <a:p>
            <a:pPr lvl="0">
              <a:buNone/>
            </a:pPr>
            <a:r>
              <a:rPr lang="en-US" sz="1800" dirty="0" smtClean="0">
                <a:latin typeface="Georgia" pitchFamily="18" charset="0"/>
              </a:rPr>
              <a:t>	- Africans living on the coast of the Atlantic ocean captured other Africans from farther inland and sold them to Europeans</a:t>
            </a:r>
          </a:p>
          <a:p>
            <a:pPr lvl="0">
              <a:buNone/>
            </a:pPr>
            <a:r>
              <a:rPr lang="en-US" sz="1800" dirty="0" smtClean="0">
                <a:latin typeface="Georgia" pitchFamily="18" charset="0"/>
              </a:rPr>
              <a:t>	-  Enslaved Africans were loaded onto ships sailing for America</a:t>
            </a:r>
          </a:p>
          <a:p>
            <a:pPr lvl="0">
              <a:buNone/>
            </a:pPr>
            <a:r>
              <a:rPr lang="en-US" sz="1800" dirty="0" smtClean="0">
                <a:latin typeface="Georgia" pitchFamily="18" charset="0"/>
              </a:rPr>
              <a:t>	-  Below decks- Africans crammed tightly together on shelves</a:t>
            </a:r>
          </a:p>
          <a:p>
            <a:pPr lvl="0">
              <a:buNone/>
            </a:pPr>
            <a:r>
              <a:rPr lang="en-US" sz="1800" dirty="0" smtClean="0">
                <a:latin typeface="Georgia" pitchFamily="18" charset="0"/>
              </a:rPr>
              <a:t>	-  Chained to each other hand and foot</a:t>
            </a:r>
          </a:p>
          <a:p>
            <a:pPr lvl="0">
              <a:buNone/>
            </a:pPr>
            <a:r>
              <a:rPr lang="en-US" sz="1800" dirty="0" smtClean="0">
                <a:latin typeface="Georgia" pitchFamily="18" charset="0"/>
              </a:rPr>
              <a:t>	-  Some Africans resisted but few escaped </a:t>
            </a:r>
          </a:p>
          <a:p>
            <a:pPr>
              <a:buNone/>
            </a:pPr>
            <a:r>
              <a:rPr lang="en-US" sz="1800" u="sng" dirty="0" smtClean="0">
                <a:latin typeface="Georgia" pitchFamily="18" charset="0"/>
              </a:rPr>
              <a:t>African Resistance:</a:t>
            </a:r>
          </a:p>
          <a:p>
            <a:pPr lvl="0">
              <a:buNone/>
            </a:pPr>
            <a:r>
              <a:rPr lang="en-US" sz="1800" dirty="0" smtClean="0">
                <a:latin typeface="Georgia" pitchFamily="18" charset="0"/>
              </a:rPr>
              <a:t>	-  Mutiny or revolt</a:t>
            </a:r>
          </a:p>
          <a:p>
            <a:pPr lvl="0">
              <a:buNone/>
            </a:pPr>
            <a:r>
              <a:rPr lang="en-US" sz="1800" dirty="0" smtClean="0">
                <a:latin typeface="Georgia" pitchFamily="18" charset="0"/>
              </a:rPr>
              <a:t>	-  Refusing to eat</a:t>
            </a:r>
          </a:p>
          <a:p>
            <a:pPr lvl="0">
              <a:buNone/>
            </a:pPr>
            <a:r>
              <a:rPr lang="en-US" sz="1800" dirty="0" smtClean="0">
                <a:latin typeface="Georgia" pitchFamily="18" charset="0"/>
              </a:rPr>
              <a:t>	-  Jumping overboard</a:t>
            </a:r>
          </a:p>
          <a:p>
            <a:pPr>
              <a:buFont typeface="Wingdings" pitchFamily="2" charset="2"/>
              <a:buChar char="v"/>
            </a:pPr>
            <a:r>
              <a:rPr lang="en-US" sz="1800" dirty="0" smtClean="0">
                <a:latin typeface="Georgia" pitchFamily="18" charset="0"/>
              </a:rPr>
              <a:t> Slave trade lasted about 400 years, and probably caused the deaths of 2 to 3 million Africans.</a:t>
            </a:r>
          </a:p>
          <a:p>
            <a:pPr lvl="0">
              <a:buFont typeface="Wingdings" pitchFamily="2" charset="2"/>
              <a:buChar char="v"/>
            </a:pPr>
            <a:r>
              <a:rPr lang="en-US" sz="1800" dirty="0" smtClean="0">
                <a:latin typeface="Georgia" pitchFamily="18" charset="0"/>
              </a:rPr>
              <a:t>Many died of illnesses that spread due to condition on ship and some died of mistreatment</a:t>
            </a:r>
          </a:p>
          <a:p>
            <a:pPr>
              <a:buFont typeface="Wingdings" pitchFamily="2" charset="2"/>
              <a:buChar char="v"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 </a:t>
            </a:r>
          </a:p>
          <a:p>
            <a:pPr>
              <a:buNone/>
            </a:pPr>
            <a:endParaRPr lang="en-US" sz="19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eorgia" pitchFamily="18" charset="0"/>
              </a:rPr>
              <a:t>Slave Rights</a:t>
            </a:r>
            <a:endParaRPr lang="en-US" dirty="0"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2578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sz="8000" u="sng" dirty="0" smtClean="0">
                <a:latin typeface="Georgia" pitchFamily="18" charset="0"/>
              </a:rPr>
              <a:t>Rights:</a:t>
            </a:r>
            <a:endParaRPr lang="en-US" sz="8000" dirty="0" smtClean="0">
              <a:latin typeface="Georgia" pitchFamily="18" charset="0"/>
            </a:endParaRPr>
          </a:p>
          <a:p>
            <a:pPr lvl="0"/>
            <a:r>
              <a:rPr lang="en-US" sz="8000" dirty="0" smtClean="0">
                <a:latin typeface="Georgia" pitchFamily="18" charset="0"/>
              </a:rPr>
              <a:t>Slavery importance increased </a:t>
            </a:r>
            <a:r>
              <a:rPr lang="en-US" sz="8000" dirty="0" smtClean="0">
                <a:latin typeface="Georgia" pitchFamily="18" charset="0"/>
                <a:sym typeface="Wingdings"/>
              </a:rPr>
              <a:t> </a:t>
            </a:r>
            <a:r>
              <a:rPr lang="en-US" sz="8000" dirty="0" smtClean="0">
                <a:latin typeface="Georgia" pitchFamily="18" charset="0"/>
              </a:rPr>
              <a:t>greater limits placed on the rights of slaves</a:t>
            </a:r>
          </a:p>
          <a:p>
            <a:pPr lvl="0"/>
            <a:r>
              <a:rPr lang="en-US" sz="8000" dirty="0" smtClean="0">
                <a:latin typeface="Georgia" pitchFamily="18" charset="0"/>
              </a:rPr>
              <a:t>Colonists made laws that set rules for slaves behavior, denied slaves basic rights</a:t>
            </a:r>
          </a:p>
          <a:p>
            <a:pPr lvl="0"/>
            <a:r>
              <a:rPr lang="en-US" sz="8000" b="1" dirty="0" smtClean="0">
                <a:latin typeface="Georgia" pitchFamily="18" charset="0"/>
              </a:rPr>
              <a:t>“Slave codes” treated enslaved Africans not as human beings but as property</a:t>
            </a:r>
            <a:endParaRPr lang="en-US" sz="8000" dirty="0" smtClean="0">
              <a:latin typeface="Georgia" pitchFamily="18" charset="0"/>
            </a:endParaRPr>
          </a:p>
          <a:p>
            <a:pPr lvl="0"/>
            <a:r>
              <a:rPr lang="en-US" sz="8000" dirty="0" smtClean="0">
                <a:latin typeface="Georgia" pitchFamily="18" charset="0"/>
              </a:rPr>
              <a:t>English colonists didn’t question the justice of slavery</a:t>
            </a:r>
          </a:p>
          <a:p>
            <a:pPr lvl="0"/>
            <a:r>
              <a:rPr lang="en-US" sz="8000" dirty="0" smtClean="0">
                <a:latin typeface="Georgia" pitchFamily="18" charset="0"/>
              </a:rPr>
              <a:t>English belief: black Africans inferior to white Europeans</a:t>
            </a:r>
          </a:p>
          <a:p>
            <a:pPr lvl="0"/>
            <a:r>
              <a:rPr lang="en-US" sz="8000" b="1" dirty="0" smtClean="0">
                <a:latin typeface="Georgia" pitchFamily="18" charset="0"/>
              </a:rPr>
              <a:t>Racism- </a:t>
            </a:r>
            <a:r>
              <a:rPr lang="en-US" sz="8000" dirty="0" smtClean="0">
                <a:latin typeface="Georgia" pitchFamily="18" charset="0"/>
              </a:rPr>
              <a:t>the belief that one race is superior to another</a:t>
            </a:r>
          </a:p>
          <a:p>
            <a:pPr lvl="0"/>
            <a:r>
              <a:rPr lang="en-US" sz="8000" dirty="0" smtClean="0">
                <a:latin typeface="Georgia" pitchFamily="18" charset="0"/>
              </a:rPr>
              <a:t>some colonists thought they were helping slaves by introducing them to Christianity </a:t>
            </a:r>
          </a:p>
          <a:p>
            <a:endParaRPr lang="en-US" sz="8000" u="sng" dirty="0" smtClean="0">
              <a:latin typeface="Georgia" pitchFamily="18" charset="0"/>
            </a:endParaRPr>
          </a:p>
          <a:p>
            <a:pPr>
              <a:buNone/>
            </a:pPr>
            <a:r>
              <a:rPr lang="en-US" sz="8000" u="sng" dirty="0" smtClean="0">
                <a:latin typeface="Georgia" pitchFamily="18" charset="0"/>
              </a:rPr>
              <a:t>Speaking Out Against Slavery:</a:t>
            </a:r>
            <a:endParaRPr lang="en-US" sz="8000" dirty="0" smtClean="0">
              <a:latin typeface="Georgia" pitchFamily="18" charset="0"/>
            </a:endParaRPr>
          </a:p>
          <a:p>
            <a:pPr lvl="0"/>
            <a:r>
              <a:rPr lang="en-US" sz="8000" dirty="0" smtClean="0">
                <a:latin typeface="Georgia" pitchFamily="18" charset="0"/>
              </a:rPr>
              <a:t>a handful of colonists were against slavery</a:t>
            </a:r>
          </a:p>
          <a:p>
            <a:pPr lvl="0"/>
            <a:r>
              <a:rPr lang="en-US" sz="8000" dirty="0" smtClean="0">
                <a:latin typeface="Georgia" pitchFamily="18" charset="0"/>
              </a:rPr>
              <a:t>1688- Quakers in Germantown, Pennsylvania were first group of colonists to call for an end of slavery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Georgia" pitchFamily="18" charset="0"/>
              </a:rPr>
              <a:t>Religious Tolerance</a:t>
            </a:r>
            <a:endParaRPr lang="en-US" sz="3600" dirty="0"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latin typeface="Georgia" pitchFamily="18" charset="0"/>
              </a:rPr>
              <a:t>In Maryland -  to make sure it kept growing Lord Baltimore welcomed Protestants and Catholics to Maryland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Georgia" pitchFamily="18" charset="0"/>
              </a:rPr>
              <a:t>Later he feared Protestants might try to deprive Catholics their right to worship freely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Georgia" pitchFamily="18" charset="0"/>
              </a:rPr>
              <a:t>1649: The </a:t>
            </a:r>
            <a:r>
              <a:rPr lang="en-US" sz="2400" b="1" dirty="0" smtClean="0">
                <a:latin typeface="Georgia" pitchFamily="18" charset="0"/>
              </a:rPr>
              <a:t>Act of Toleration</a:t>
            </a:r>
            <a:r>
              <a:rPr lang="en-US" sz="2400" dirty="0" smtClean="0">
                <a:latin typeface="Georgia" pitchFamily="18" charset="0"/>
              </a:rPr>
              <a:t> was passed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Georgia" pitchFamily="18" charset="0"/>
              </a:rPr>
              <a:t>The law provided religious freedom to all Christians 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Georgia" pitchFamily="18" charset="0"/>
              </a:rPr>
              <a:t>This freedom – not for Jews</a:t>
            </a:r>
            <a:endParaRPr lang="en-US" sz="24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Georgia" pitchFamily="18" charset="0"/>
              </a:rPr>
              <a:t>Roots to Self - Government</a:t>
            </a:r>
            <a:endParaRPr lang="en-US" sz="3600" dirty="0"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5257800"/>
          </a:xfrm>
        </p:spPr>
        <p:txBody>
          <a:bodyPr>
            <a:noAutofit/>
          </a:bodyPr>
          <a:lstStyle/>
          <a:p>
            <a:r>
              <a:rPr lang="en-US" sz="1600" b="1" dirty="0" smtClean="0">
                <a:latin typeface="Georgia" pitchFamily="18" charset="0"/>
              </a:rPr>
              <a:t>Maryland:</a:t>
            </a:r>
          </a:p>
          <a:p>
            <a:pPr>
              <a:buNone/>
            </a:pPr>
            <a:r>
              <a:rPr lang="en-US" sz="1600" dirty="0" smtClean="0">
                <a:latin typeface="Georgia" pitchFamily="18" charset="0"/>
              </a:rPr>
              <a:t>	- Governor</a:t>
            </a:r>
          </a:p>
          <a:p>
            <a:pPr>
              <a:buNone/>
            </a:pPr>
            <a:r>
              <a:rPr lang="en-US" sz="1600" dirty="0" smtClean="0">
                <a:latin typeface="Georgia" pitchFamily="18" charset="0"/>
              </a:rPr>
              <a:t>	- Council of Advisors</a:t>
            </a:r>
          </a:p>
          <a:p>
            <a:pPr>
              <a:buNone/>
            </a:pPr>
            <a:r>
              <a:rPr lang="en-US" sz="1600" dirty="0" smtClean="0">
                <a:latin typeface="Georgia" pitchFamily="18" charset="0"/>
              </a:rPr>
              <a:t>	- Let colonists elect assembly</a:t>
            </a:r>
          </a:p>
          <a:p>
            <a:pPr lvl="0">
              <a:buNone/>
            </a:pPr>
            <a:endParaRPr lang="en-US" sz="1600" b="1" dirty="0" smtClean="0">
              <a:latin typeface="Georgia" pitchFamily="18" charset="0"/>
            </a:endParaRPr>
          </a:p>
          <a:p>
            <a:r>
              <a:rPr lang="en-US" sz="1600" b="1" dirty="0" smtClean="0">
                <a:latin typeface="Georgia" pitchFamily="18" charset="0"/>
              </a:rPr>
              <a:t>Virginia:</a:t>
            </a:r>
          </a:p>
          <a:p>
            <a:pPr>
              <a:buNone/>
            </a:pPr>
            <a:r>
              <a:rPr lang="en-US" sz="1600" dirty="0" smtClean="0">
                <a:latin typeface="Georgia" pitchFamily="18" charset="0"/>
              </a:rPr>
              <a:t>	- Mayflower Compact</a:t>
            </a:r>
          </a:p>
          <a:p>
            <a:pPr>
              <a:buNone/>
            </a:pPr>
            <a:r>
              <a:rPr lang="en-US" sz="1600" dirty="0" smtClean="0">
                <a:latin typeface="Georgia" pitchFamily="18" charset="0"/>
              </a:rPr>
              <a:t>	- All 41 adult male passengers signed</a:t>
            </a:r>
          </a:p>
          <a:p>
            <a:pPr>
              <a:buNone/>
            </a:pPr>
            <a:r>
              <a:rPr lang="en-US" sz="1600" dirty="0" smtClean="0">
                <a:latin typeface="Georgia" pitchFamily="18" charset="0"/>
              </a:rPr>
              <a:t>	- Pledged themselves to unite as a government and to make and abide by laws that insured the general Good of the Colony</a:t>
            </a:r>
          </a:p>
          <a:p>
            <a:pPr lvl="0">
              <a:buNone/>
            </a:pPr>
            <a:endParaRPr lang="en-US" sz="1600" b="1" dirty="0" smtClean="0">
              <a:latin typeface="Georgia" pitchFamily="18" charset="0"/>
            </a:endParaRPr>
          </a:p>
          <a:p>
            <a:r>
              <a:rPr lang="en-US" sz="1600" b="1" dirty="0" smtClean="0">
                <a:latin typeface="Georgia" pitchFamily="18" charset="0"/>
              </a:rPr>
              <a:t>Georgia:</a:t>
            </a:r>
          </a:p>
          <a:p>
            <a:pPr>
              <a:buNone/>
            </a:pPr>
            <a:r>
              <a:rPr lang="en-US" sz="1600" dirty="0" smtClean="0">
                <a:latin typeface="Georgia" pitchFamily="18" charset="0"/>
              </a:rPr>
              <a:t>	- They could imprison debtors (under English law)</a:t>
            </a:r>
          </a:p>
          <a:p>
            <a:pPr>
              <a:buNone/>
            </a:pPr>
            <a:r>
              <a:rPr lang="en-US" sz="1600" dirty="0" smtClean="0">
                <a:latin typeface="Georgia" pitchFamily="18" charset="0"/>
              </a:rPr>
              <a:t>	- Farms could be no bigger than 500 acres large</a:t>
            </a:r>
          </a:p>
          <a:p>
            <a:pPr>
              <a:buNone/>
            </a:pPr>
            <a:r>
              <a:rPr lang="en-US" sz="1600" dirty="0" smtClean="0">
                <a:latin typeface="Georgia" pitchFamily="18" charset="0"/>
              </a:rPr>
              <a:t>	- Slavery forbidden</a:t>
            </a:r>
          </a:p>
          <a:p>
            <a:pPr>
              <a:buNone/>
            </a:pPr>
            <a:r>
              <a:rPr lang="en-US" sz="1600" dirty="0" smtClean="0">
                <a:latin typeface="Georgia" pitchFamily="18" charset="0"/>
              </a:rPr>
              <a:t>	- Later the rules changed and more people came to live there</a:t>
            </a:r>
          </a:p>
          <a:p>
            <a:pPr>
              <a:buNone/>
            </a:pPr>
            <a:endParaRPr lang="en-US" sz="16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9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9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900" decel="100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900" decel="100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900" decel="100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900" decel="100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900" decel="100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107</TotalTime>
  <Words>447</Words>
  <Application>Microsoft Office PowerPoint</Application>
  <PresentationFormat>On-screen Show (4:3)</PresentationFormat>
  <Paragraphs>109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Median</vt:lpstr>
      <vt:lpstr>The Southern Colonies</vt:lpstr>
      <vt:lpstr>The Colonies</vt:lpstr>
      <vt:lpstr>Unique Economy</vt:lpstr>
      <vt:lpstr>Bacon’s Rebellion</vt:lpstr>
      <vt:lpstr>Slavery</vt:lpstr>
      <vt:lpstr>The Middle Passage and Resistance</vt:lpstr>
      <vt:lpstr>Slave Rights</vt:lpstr>
      <vt:lpstr>Religious Tolerance</vt:lpstr>
      <vt:lpstr>Roots to Self - Government</vt:lpstr>
      <vt:lpstr>Thanks for watching!</vt:lpstr>
    </vt:vector>
  </TitlesOfParts>
  <Company>Harpeth Hall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Southern Colonies</dc:title>
  <dc:creator>userid</dc:creator>
  <cp:lastModifiedBy>LENOVO USER</cp:lastModifiedBy>
  <cp:revision>20</cp:revision>
  <dcterms:created xsi:type="dcterms:W3CDTF">2009-10-03T20:24:34Z</dcterms:created>
  <dcterms:modified xsi:type="dcterms:W3CDTF">2009-10-07T13:00:03Z</dcterms:modified>
</cp:coreProperties>
</file>